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8" r:id="rId7"/>
    <p:sldId id="287" r:id="rId8"/>
    <p:sldId id="275" r:id="rId9"/>
    <p:sldId id="276" r:id="rId10"/>
    <p:sldId id="269" r:id="rId11"/>
    <p:sldId id="270" r:id="rId12"/>
    <p:sldId id="277" r:id="rId13"/>
    <p:sldId id="280" r:id="rId14"/>
    <p:sldId id="279" r:id="rId15"/>
    <p:sldId id="278" r:id="rId16"/>
    <p:sldId id="271" r:id="rId17"/>
    <p:sldId id="281" r:id="rId18"/>
    <p:sldId id="282" r:id="rId19"/>
    <p:sldId id="272" r:id="rId20"/>
    <p:sldId id="288" r:id="rId21"/>
    <p:sldId id="283" r:id="rId22"/>
    <p:sldId id="285" r:id="rId23"/>
    <p:sldId id="286" r:id="rId24"/>
    <p:sldId id="294" r:id="rId25"/>
    <p:sldId id="284" r:id="rId26"/>
    <p:sldId id="290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>
      <p:cViewPr varScale="1">
        <p:scale>
          <a:sx n="89" d="100"/>
          <a:sy n="89" d="100"/>
        </p:scale>
        <p:origin x="78" y="3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11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57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0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316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249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769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804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69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200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50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57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7F762-DE63-45D6-AAD3-E4093CB11337}" type="datetimeFigureOut">
              <a:rPr lang="en-CA" smtClean="0"/>
              <a:t>2020-12-01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95E84-0512-4B54-BCF8-DB7B805BE8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417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openxmlformats.org/officeDocument/2006/relationships/image" Target="../media/image17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7508" y="2780928"/>
            <a:ext cx="90370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400" dirty="0"/>
              <a:t>6-Axis Force Sensing in Robotic </a:t>
            </a:r>
            <a:r>
              <a:rPr lang="en-CA" sz="3400" dirty="0" smtClean="0"/>
              <a:t>Minimally Invasive </a:t>
            </a:r>
            <a:r>
              <a:rPr lang="en-CA" sz="3400" dirty="0"/>
              <a:t>Surgery With No Instrument Modification</a:t>
            </a:r>
          </a:p>
        </p:txBody>
      </p:sp>
    </p:spTree>
    <p:extLst>
      <p:ext uri="{BB962C8B-B14F-4D97-AF65-F5344CB8AC3E}">
        <p14:creationId xmlns:p14="http://schemas.microsoft.com/office/powerpoint/2010/main" val="349681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Calibration</a:t>
            </a:r>
            <a:endParaRPr lang="en-CA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344"/>
          <a:stretch/>
        </p:blipFill>
        <p:spPr>
          <a:xfrm>
            <a:off x="1523492" y="1088740"/>
            <a:ext cx="929311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2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Limitations</a:t>
            </a:r>
            <a:endParaRPr lang="en-CA" sz="3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6937" y="1142746"/>
            <a:ext cx="2103120" cy="5454606"/>
            <a:chOff x="506937" y="1142746"/>
            <a:chExt cx="2103120" cy="545460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893275" y="2542958"/>
              <a:ext cx="4903543" cy="21031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87484" y="5652093"/>
                  <a:ext cx="1542025" cy="945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dirty="0" smtClean="0"/>
                </a:p>
                <a:p>
                  <a:r>
                    <a:rPr lang="en-CA" dirty="0" smtClean="0">
                      <a:solidFill>
                        <a:srgbClr val="00B050"/>
                      </a:solidFill>
                    </a:rPr>
                    <a:t>Model Valid</a:t>
                  </a:r>
                  <a:endParaRPr lang="en-CA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484" y="5652093"/>
                  <a:ext cx="1542025" cy="945259"/>
                </a:xfrm>
                <a:prstGeom prst="rect">
                  <a:avLst/>
                </a:prstGeom>
                <a:blipFill>
                  <a:blip r:embed="rId3"/>
                  <a:stretch>
                    <a:fillRect l="-3162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7366668" y="1142746"/>
            <a:ext cx="2103120" cy="5454606"/>
            <a:chOff x="5119671" y="1142746"/>
            <a:chExt cx="2103120" cy="54546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719459" y="2542958"/>
              <a:ext cx="4903543" cy="21031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37092" y="5652093"/>
                  <a:ext cx="1668277" cy="945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r>
                    <a:rPr lang="en-US" b="0" dirty="0" smtClean="0"/>
                    <a:t/>
                  </a:r>
                  <a:br>
                    <a:rPr lang="en-US" b="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CA" dirty="0" smtClean="0"/>
                    <a:t> </a:t>
                  </a:r>
                </a:p>
                <a:p>
                  <a:r>
                    <a:rPr lang="en-CA" dirty="0" smtClean="0">
                      <a:solidFill>
                        <a:srgbClr val="FF0000"/>
                      </a:solidFill>
                    </a:rPr>
                    <a:t>Model Invalid</a:t>
                  </a: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7092" y="5652093"/>
                  <a:ext cx="1668277" cy="945259"/>
                </a:xfrm>
                <a:prstGeom prst="rect">
                  <a:avLst/>
                </a:prstGeom>
                <a:blipFill>
                  <a:blip r:embed="rId5"/>
                  <a:stretch>
                    <a:fillRect l="-2920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793514" y="1142746"/>
            <a:ext cx="2103120" cy="5454606"/>
            <a:chOff x="7426038" y="1142746"/>
            <a:chExt cx="2103120" cy="545460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025826" y="2542958"/>
              <a:ext cx="4903544" cy="21031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643460" y="5652093"/>
                  <a:ext cx="1668277" cy="945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r>
                    <a:rPr lang="en-US" b="0" dirty="0" smtClean="0"/>
                    <a:t/>
                  </a:r>
                  <a:br>
                    <a:rPr lang="en-US" b="0" dirty="0" smtClean="0"/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CA" dirty="0" smtClean="0"/>
                    <a:t> </a:t>
                  </a:r>
                </a:p>
                <a:p>
                  <a:r>
                    <a:rPr lang="en-CA" dirty="0" smtClean="0">
                      <a:solidFill>
                        <a:srgbClr val="00B050"/>
                      </a:solidFill>
                    </a:rPr>
                    <a:t>Model valid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3460" y="5652093"/>
                  <a:ext cx="1668277" cy="945259"/>
                </a:xfrm>
                <a:prstGeom prst="rect">
                  <a:avLst/>
                </a:prstGeom>
                <a:blipFill>
                  <a:blip r:embed="rId7"/>
                  <a:stretch>
                    <a:fillRect l="-3285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9653246" y="1142746"/>
            <a:ext cx="2103120" cy="5454606"/>
            <a:chOff x="9653246" y="1142746"/>
            <a:chExt cx="2103120" cy="54546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253034" y="2542958"/>
              <a:ext cx="4903544" cy="21031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870668" y="5652093"/>
                  <a:ext cx="1668277" cy="945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dirty="0" smtClean="0"/>
                </a:p>
                <a:p>
                  <a:r>
                    <a:rPr lang="en-CA" dirty="0" smtClean="0">
                      <a:solidFill>
                        <a:srgbClr val="FF0000"/>
                      </a:solidFill>
                    </a:rPr>
                    <a:t>Model Invalid 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668" y="5652093"/>
                  <a:ext cx="1668277" cy="945259"/>
                </a:xfrm>
                <a:prstGeom prst="rect">
                  <a:avLst/>
                </a:prstGeom>
                <a:blipFill>
                  <a:blip r:embed="rId9"/>
                  <a:stretch>
                    <a:fillRect l="-2920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5080091" y="1142746"/>
            <a:ext cx="2103120" cy="5454606"/>
            <a:chOff x="2813304" y="1142746"/>
            <a:chExt cx="2103120" cy="54546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413092" y="2542958"/>
              <a:ext cx="4903544" cy="21031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004885" y="5652093"/>
                  <a:ext cx="1719958" cy="945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=0.2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CA" dirty="0" smtClean="0"/>
                </a:p>
                <a:p>
                  <a:r>
                    <a:rPr lang="en-CA" dirty="0" smtClean="0">
                      <a:solidFill>
                        <a:srgbClr val="FF0000"/>
                      </a:solidFill>
                    </a:rPr>
                    <a:t>Model </a:t>
                  </a:r>
                  <a:r>
                    <a:rPr lang="en-CA" dirty="0">
                      <a:solidFill>
                        <a:srgbClr val="FF0000"/>
                      </a:solidFill>
                    </a:rPr>
                    <a:t>I</a:t>
                  </a:r>
                  <a:r>
                    <a:rPr lang="en-CA" dirty="0" smtClean="0">
                      <a:solidFill>
                        <a:srgbClr val="FF0000"/>
                      </a:solidFill>
                    </a:rPr>
                    <a:t>nvalid</a:t>
                  </a:r>
                  <a:endParaRPr lang="en-CA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4885" y="5652093"/>
                  <a:ext cx="1719958" cy="945259"/>
                </a:xfrm>
                <a:prstGeom prst="rect">
                  <a:avLst/>
                </a:prstGeom>
                <a:blipFill>
                  <a:blip r:embed="rId11"/>
                  <a:stretch>
                    <a:fillRect l="-3191" b="-967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233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368660"/>
            <a:ext cx="5652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</a:t>
            </a:r>
            <a:endParaRPr lang="en-CA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r="7629"/>
          <a:stretch/>
        </p:blipFill>
        <p:spPr>
          <a:xfrm>
            <a:off x="3395700" y="1160748"/>
            <a:ext cx="8676963" cy="4931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341" y="1412776"/>
            <a:ext cx="4032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Reference sensor: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ATI </a:t>
            </a:r>
            <a:r>
              <a:rPr lang="en-CA" sz="1600" dirty="0"/>
              <a:t>Nano43 </a:t>
            </a:r>
            <a:r>
              <a:rPr lang="en-CA" sz="1600" dirty="0" smtClean="0"/>
              <a:t>F/T</a:t>
            </a:r>
          </a:p>
          <a:p>
            <a:r>
              <a:rPr lang="en-CA" sz="1600" b="1" dirty="0" smtClean="0"/>
              <a:t>Data collection: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10 cycles during 7 minutes</a:t>
            </a:r>
          </a:p>
          <a:p>
            <a:r>
              <a:rPr lang="en-CA" sz="1600" b="1" dirty="0" smtClean="0"/>
              <a:t>Optimization tool:</a:t>
            </a:r>
          </a:p>
          <a:p>
            <a:pPr marL="285750" indent="-285750">
              <a:buFontTx/>
              <a:buChar char="-"/>
            </a:pPr>
            <a:r>
              <a:rPr lang="en-CA" sz="1600" dirty="0"/>
              <a:t>MATLAB </a:t>
            </a:r>
            <a:r>
              <a:rPr lang="en-CA" sz="1600" dirty="0" err="1" smtClean="0"/>
              <a:t>fitnet</a:t>
            </a:r>
            <a:endParaRPr lang="en-CA" sz="1600" dirty="0" smtClean="0"/>
          </a:p>
          <a:p>
            <a:pPr marL="285750" indent="-285750">
              <a:buFontTx/>
              <a:buChar char="-"/>
            </a:pPr>
            <a:r>
              <a:rPr lang="en-CA" sz="1600" dirty="0" smtClean="0"/>
              <a:t>Training set: first 6 cycles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Validation set: 6-8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Test set: 8-10</a:t>
            </a:r>
            <a:endParaRPr lang="en-CA" sz="1600" dirty="0"/>
          </a:p>
        </p:txBody>
      </p:sp>
      <p:sp>
        <p:nvSpPr>
          <p:cNvPr id="7" name="Rectangle 6"/>
          <p:cNvSpPr/>
          <p:nvPr/>
        </p:nvSpPr>
        <p:spPr>
          <a:xfrm>
            <a:off x="3971764" y="1664804"/>
            <a:ext cx="4572508" cy="1463040"/>
          </a:xfrm>
          <a:prstGeom prst="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0128448" y="1664804"/>
            <a:ext cx="1450961" cy="146304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8544272" y="1664804"/>
            <a:ext cx="1584176" cy="1463040"/>
          </a:xfrm>
          <a:prstGeom prst="rect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227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44" y="647025"/>
            <a:ext cx="10058400" cy="620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368" y="260648"/>
            <a:ext cx="5652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</a:t>
            </a:r>
            <a:endParaRPr lang="en-CA" sz="3400" dirty="0"/>
          </a:p>
        </p:txBody>
      </p:sp>
    </p:spTree>
    <p:extLst>
      <p:ext uri="{BB962C8B-B14F-4D97-AF65-F5344CB8AC3E}">
        <p14:creationId xmlns:p14="http://schemas.microsoft.com/office/powerpoint/2010/main" val="308798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94" y="1520788"/>
            <a:ext cx="8189990" cy="5050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80" y="368660"/>
            <a:ext cx="4968552" cy="13056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384" y="3501008"/>
            <a:ext cx="255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Largest error in axial direction</a:t>
            </a:r>
          </a:p>
          <a:p>
            <a:r>
              <a:rPr lang="en-CA" dirty="0" smtClean="0"/>
              <a:t>It results in early stop of the training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07368" y="368660"/>
            <a:ext cx="5652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</a:t>
            </a:r>
            <a:endParaRPr lang="en-CA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07368" y="1021462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Training time &lt; 10 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506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682" y="1304764"/>
            <a:ext cx="5815934" cy="4754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368" y="368660"/>
            <a:ext cx="56526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</a:t>
            </a:r>
            <a:endParaRPr lang="en-CA" sz="3400" dirty="0"/>
          </a:p>
        </p:txBody>
      </p:sp>
    </p:spTree>
    <p:extLst>
      <p:ext uri="{BB962C8B-B14F-4D97-AF65-F5344CB8AC3E}">
        <p14:creationId xmlns:p14="http://schemas.microsoft.com/office/powerpoint/2010/main" val="367321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368660"/>
            <a:ext cx="80648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removed)</a:t>
            </a:r>
            <a:endParaRPr lang="en-CA" sz="3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381" y="1376772"/>
            <a:ext cx="6319230" cy="4752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368" y="1021462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Training time &lt; 30 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447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68" y="885851"/>
            <a:ext cx="9311752" cy="5741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7368" y="368660"/>
            <a:ext cx="80648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removed)</a:t>
            </a:r>
            <a:endParaRPr lang="en-CA" sz="3400" dirty="0"/>
          </a:p>
        </p:txBody>
      </p:sp>
    </p:spTree>
    <p:extLst>
      <p:ext uri="{BB962C8B-B14F-4D97-AF65-F5344CB8AC3E}">
        <p14:creationId xmlns:p14="http://schemas.microsoft.com/office/powerpoint/2010/main" val="17868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368660"/>
            <a:ext cx="80648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removed)</a:t>
            </a:r>
            <a:endParaRPr lang="en-CA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088740"/>
            <a:ext cx="8807930" cy="54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67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03412" y="287360"/>
            <a:ext cx="565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Overcoat Test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5" b="2941"/>
          <a:stretch/>
        </p:blipFill>
        <p:spPr>
          <a:xfrm>
            <a:off x="875420" y="656692"/>
            <a:ext cx="4164632" cy="58067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r="6606"/>
          <a:stretch/>
        </p:blipFill>
        <p:spPr>
          <a:xfrm>
            <a:off x="5519936" y="1964697"/>
            <a:ext cx="6272388" cy="3190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5920" y="1700808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Wrist Maneuver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431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Transducer</a:t>
            </a:r>
            <a:endParaRPr lang="en-CA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13" y="1795827"/>
            <a:ext cx="5717581" cy="3060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546"/>
          <a:stretch/>
        </p:blipFill>
        <p:spPr>
          <a:xfrm>
            <a:off x="6418026" y="1448780"/>
            <a:ext cx="5364596" cy="375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336" y="116632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Pinch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254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368" y="368660"/>
            <a:ext cx="1108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removed, w Gripper Effort)</a:t>
            </a:r>
            <a:endParaRPr lang="en-CA" sz="3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20" y="1088740"/>
            <a:ext cx="6840762" cy="55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90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68" y="1107436"/>
            <a:ext cx="9311752" cy="5741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68" y="368660"/>
            <a:ext cx="1108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removed, w Gripper Effort)</a:t>
            </a:r>
            <a:endParaRPr lang="en-CA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407368" y="1021462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Training time &lt; 30 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165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088740"/>
            <a:ext cx="8807929" cy="54312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368" y="368660"/>
            <a:ext cx="11089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Neural Network Calibration (</a:t>
            </a:r>
            <a:r>
              <a:rPr lang="en-CA" sz="3400" dirty="0" err="1" smtClean="0"/>
              <a:t>Fz</a:t>
            </a:r>
            <a:r>
              <a:rPr lang="en-CA" sz="3400" dirty="0" smtClean="0"/>
              <a:t> removed, w Gripper Effort)</a:t>
            </a:r>
            <a:endParaRPr lang="en-CA" sz="3400" dirty="0"/>
          </a:p>
        </p:txBody>
      </p:sp>
    </p:spTree>
    <p:extLst>
      <p:ext uri="{BB962C8B-B14F-4D97-AF65-F5344CB8AC3E}">
        <p14:creationId xmlns:p14="http://schemas.microsoft.com/office/powerpoint/2010/main" val="175442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0"/>
            <a:ext cx="51435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336" y="116632"/>
            <a:ext cx="205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Pinch Test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1575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0" r="6951"/>
          <a:stretch/>
        </p:blipFill>
        <p:spPr>
          <a:xfrm rot="5400000">
            <a:off x="3255679" y="-859471"/>
            <a:ext cx="5472608" cy="85049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943872" y="3565494"/>
            <a:ext cx="1296144" cy="2160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09380" y="3565494"/>
            <a:ext cx="1234492" cy="2571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943872" y="2096852"/>
            <a:ext cx="0" cy="1476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59696" y="3435097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x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3961" y="3219073"/>
            <a:ext cx="417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y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4404" y="1520788"/>
            <a:ext cx="3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z</a:t>
            </a:r>
            <a:endParaRPr lang="en-CA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471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835278"/>
              </p:ext>
            </p:extLst>
          </p:nvPr>
        </p:nvGraphicFramePr>
        <p:xfrm>
          <a:off x="587385" y="3104964"/>
          <a:ext cx="10981218" cy="2772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2">
                  <a:extLst>
                    <a:ext uri="{9D8B030D-6E8A-4147-A177-3AD203B41FA5}">
                      <a16:colId xmlns:a16="http://schemas.microsoft.com/office/drawing/2014/main" val="3822269565"/>
                    </a:ext>
                  </a:extLst>
                </a:gridCol>
                <a:gridCol w="1531590">
                  <a:extLst>
                    <a:ext uri="{9D8B030D-6E8A-4147-A177-3AD203B41FA5}">
                      <a16:colId xmlns:a16="http://schemas.microsoft.com/office/drawing/2014/main" val="2779940975"/>
                    </a:ext>
                  </a:extLst>
                </a:gridCol>
                <a:gridCol w="1295470">
                  <a:extLst>
                    <a:ext uri="{9D8B030D-6E8A-4147-A177-3AD203B41FA5}">
                      <a16:colId xmlns:a16="http://schemas.microsoft.com/office/drawing/2014/main" val="1337996083"/>
                    </a:ext>
                  </a:extLst>
                </a:gridCol>
                <a:gridCol w="791467">
                  <a:extLst>
                    <a:ext uri="{9D8B030D-6E8A-4147-A177-3AD203B41FA5}">
                      <a16:colId xmlns:a16="http://schemas.microsoft.com/office/drawing/2014/main" val="3660979235"/>
                    </a:ext>
                  </a:extLst>
                </a:gridCol>
                <a:gridCol w="693958">
                  <a:extLst>
                    <a:ext uri="{9D8B030D-6E8A-4147-A177-3AD203B41FA5}">
                      <a16:colId xmlns:a16="http://schemas.microsoft.com/office/drawing/2014/main" val="4244532331"/>
                    </a:ext>
                  </a:extLst>
                </a:gridCol>
                <a:gridCol w="1392979">
                  <a:extLst>
                    <a:ext uri="{9D8B030D-6E8A-4147-A177-3AD203B41FA5}">
                      <a16:colId xmlns:a16="http://schemas.microsoft.com/office/drawing/2014/main" val="2592128832"/>
                    </a:ext>
                  </a:extLst>
                </a:gridCol>
                <a:gridCol w="1295470">
                  <a:extLst>
                    <a:ext uri="{9D8B030D-6E8A-4147-A177-3AD203B41FA5}">
                      <a16:colId xmlns:a16="http://schemas.microsoft.com/office/drawing/2014/main" val="1000492726"/>
                    </a:ext>
                  </a:extLst>
                </a:gridCol>
                <a:gridCol w="857056">
                  <a:extLst>
                    <a:ext uri="{9D8B030D-6E8A-4147-A177-3AD203B41FA5}">
                      <a16:colId xmlns:a16="http://schemas.microsoft.com/office/drawing/2014/main" val="942443366"/>
                    </a:ext>
                  </a:extLst>
                </a:gridCol>
                <a:gridCol w="628370">
                  <a:extLst>
                    <a:ext uri="{9D8B030D-6E8A-4147-A177-3AD203B41FA5}">
                      <a16:colId xmlns:a16="http://schemas.microsoft.com/office/drawing/2014/main" val="3283264081"/>
                    </a:ext>
                  </a:extLst>
                </a:gridCol>
                <a:gridCol w="1524156">
                  <a:extLst>
                    <a:ext uri="{9D8B030D-6E8A-4147-A177-3AD203B41FA5}">
                      <a16:colId xmlns:a16="http://schemas.microsoft.com/office/drawing/2014/main" val="734319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Train: 1-30</a:t>
                      </a:r>
                      <a:br>
                        <a:rPr lang="en-CA" dirty="0" smtClean="0"/>
                      </a:br>
                      <a:r>
                        <a:rPr lang="en-CA" dirty="0" smtClean="0"/>
                        <a:t>Val:31-40</a:t>
                      </a:r>
                      <a:br>
                        <a:rPr lang="en-CA" dirty="0" smtClean="0"/>
                      </a:br>
                      <a:r>
                        <a:rPr lang="en-CA" dirty="0" smtClean="0"/>
                        <a:t>Test:41-50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</a:t>
                      </a:r>
                      <a:endParaRPr lang="en-CA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 smtClean="0"/>
                        <a:t>Train: 1-10</a:t>
                      </a:r>
                      <a:br>
                        <a:rPr lang="en-CA" dirty="0" smtClean="0"/>
                      </a:br>
                      <a:r>
                        <a:rPr lang="en-CA" dirty="0" smtClean="0"/>
                        <a:t>Val:11-15</a:t>
                      </a:r>
                      <a:br>
                        <a:rPr lang="en-CA" dirty="0" smtClean="0"/>
                      </a:br>
                      <a:r>
                        <a:rPr lang="en-CA" dirty="0" smtClean="0"/>
                        <a:t>Test:45-50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0586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Layers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(10-5)-5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(10-5)-5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418178"/>
                  </a:ext>
                </a:extLst>
              </a:tr>
              <a:tr h="374904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Model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Weights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Training Err.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Validation Err.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time (s)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Training Err.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Validation Err.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time (s)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73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NDSPE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475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0.0019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0.0026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98it,</a:t>
                      </a:r>
                      <a:r>
                        <a:rPr lang="en-CA" baseline="0" dirty="0" smtClean="0"/>
                        <a:t> 3:23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0.0017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0.0039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37it, 00:36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19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NPE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355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0.0019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00B050"/>
                          </a:solidFill>
                        </a:rPr>
                        <a:t>0.0026</a:t>
                      </a:r>
                      <a:endParaRPr lang="en-CA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124it, 2:48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0.0017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0.0037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63it, 00:40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914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235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0.0025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0.0032</a:t>
                      </a:r>
                      <a:endParaRPr lang="en-CA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82it, 1:09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0.0022</a:t>
                      </a:r>
                      <a:endParaRPr lang="en-CA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dirty="0" smtClean="0">
                          <a:solidFill>
                            <a:srgbClr val="00B050"/>
                          </a:solidFill>
                        </a:rPr>
                        <a:t>0.0037</a:t>
                      </a:r>
                      <a:endParaRPr lang="en-CA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smtClean="0"/>
                        <a:t>102it, 00:42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19510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7388" y="1484784"/>
            <a:ext cx="6120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 smtClean="0"/>
              <a:t>Reference sensor: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ATI </a:t>
            </a:r>
            <a:r>
              <a:rPr lang="en-CA" sz="1600" dirty="0"/>
              <a:t>Nano43 </a:t>
            </a:r>
            <a:r>
              <a:rPr lang="en-CA" sz="1600" dirty="0" smtClean="0"/>
              <a:t>F/T</a:t>
            </a:r>
          </a:p>
          <a:p>
            <a:r>
              <a:rPr lang="en-CA" sz="1600" b="1" dirty="0" smtClean="0"/>
              <a:t>Data collection:</a:t>
            </a:r>
          </a:p>
          <a:p>
            <a:pPr marL="285750" indent="-285750">
              <a:buFontTx/>
              <a:buChar char="-"/>
            </a:pPr>
            <a:r>
              <a:rPr lang="en-CA" sz="1600" dirty="0" smtClean="0"/>
              <a:t>50 cycles during </a:t>
            </a:r>
            <a:r>
              <a:rPr lang="en-CA" sz="1600" dirty="0" smtClean="0"/>
              <a:t>70 </a:t>
            </a:r>
            <a:r>
              <a:rPr lang="en-CA" sz="1600" dirty="0" smtClean="0"/>
              <a:t>minutes</a:t>
            </a:r>
          </a:p>
          <a:p>
            <a:r>
              <a:rPr lang="en-CA" sz="1600" b="1" dirty="0" smtClean="0"/>
              <a:t>Optimization tool:</a:t>
            </a:r>
          </a:p>
          <a:p>
            <a:pPr marL="285750" indent="-285750">
              <a:buFontTx/>
              <a:buChar char="-"/>
            </a:pPr>
            <a:r>
              <a:rPr lang="en-CA" sz="1600" dirty="0"/>
              <a:t>MATLAB </a:t>
            </a:r>
            <a:r>
              <a:rPr lang="en-CA" sz="1600" dirty="0" err="1" smtClean="0"/>
              <a:t>fitnet</a:t>
            </a:r>
            <a:r>
              <a:rPr lang="en-CA" sz="1600" dirty="0" smtClean="0"/>
              <a:t> – </a:t>
            </a:r>
            <a:r>
              <a:rPr lang="en-CA" sz="1600" dirty="0" err="1" smtClean="0"/>
              <a:t>Levenberg</a:t>
            </a:r>
            <a:r>
              <a:rPr lang="en-CA" sz="1600" dirty="0" smtClean="0"/>
              <a:t>-Marquardt </a:t>
            </a:r>
            <a:r>
              <a:rPr lang="en-CA" sz="1600" dirty="0"/>
              <a:t>backpropagation </a:t>
            </a:r>
            <a:endParaRPr lang="en-CA" sz="16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6403568" y="1484784"/>
            <a:ext cx="51650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Networks Trained</a:t>
            </a:r>
            <a:r>
              <a:rPr lang="en-CA" b="1" dirty="0" smtClean="0"/>
              <a:t>: </a:t>
            </a:r>
            <a:br>
              <a:rPr lang="en-CA" b="1" dirty="0" smtClean="0"/>
            </a:br>
            <a:r>
              <a:rPr lang="en-CA" b="1" dirty="0" smtClean="0"/>
              <a:t>categorized based on the inputs to the network</a:t>
            </a:r>
            <a:endParaRPr lang="en-CA" b="1" dirty="0"/>
          </a:p>
          <a:p>
            <a:pPr marL="285750" indent="-285750">
              <a:buFontTx/>
              <a:buChar char="-"/>
            </a:pPr>
            <a:r>
              <a:rPr lang="en-CA" dirty="0" err="1" smtClean="0"/>
              <a:t>ndspe</a:t>
            </a:r>
            <a:r>
              <a:rPr lang="en-CA" dirty="0" smtClean="0"/>
              <a:t>: normalized-difference-sum-position-effort</a:t>
            </a: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 err="1" smtClean="0"/>
              <a:t>npe</a:t>
            </a:r>
            <a:r>
              <a:rPr lang="en-CA" dirty="0" smtClean="0"/>
              <a:t>: normalized-position-effort</a:t>
            </a: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 err="1"/>
              <a:t>p</a:t>
            </a:r>
            <a:r>
              <a:rPr lang="en-CA" dirty="0" err="1" smtClean="0"/>
              <a:t>e</a:t>
            </a:r>
            <a:r>
              <a:rPr lang="en-CA" dirty="0" smtClean="0"/>
              <a:t>: position-effort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329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0" y="259353"/>
            <a:ext cx="4072128" cy="305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1" y="259353"/>
            <a:ext cx="4072128" cy="305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11" y="259353"/>
            <a:ext cx="4072129" cy="3054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0" y="3483747"/>
            <a:ext cx="4072128" cy="305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31" y="3483747"/>
            <a:ext cx="4072128" cy="3054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11" y="3483747"/>
            <a:ext cx="4072128" cy="3054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02528" y="1520788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NDSPE-F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5617041" y="152078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NPE-F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9481861" y="1520788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PE-F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702528" y="460393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NDSPE-S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5617041" y="460393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NPE-S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9481861" y="460393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PE-S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315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2" y="8620"/>
            <a:ext cx="111216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124" y="152636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rgbClr val="00B050"/>
                </a:solidFill>
              </a:rPr>
              <a:t>NPE-F</a:t>
            </a:r>
            <a:endParaRPr lang="en-CA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05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13" y="0"/>
            <a:ext cx="1112166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5144" y="152636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rgbClr val="00B050"/>
                </a:solidFill>
              </a:rPr>
              <a:t>PE-S</a:t>
            </a:r>
            <a:endParaRPr lang="en-CA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3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Modeling</a:t>
            </a:r>
            <a:endParaRPr lang="en-CA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5" y="1457780"/>
            <a:ext cx="3583952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47" y="1457780"/>
            <a:ext cx="4045699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276"/>
          <a:stretch/>
        </p:blipFill>
        <p:spPr>
          <a:xfrm>
            <a:off x="8040216" y="2469753"/>
            <a:ext cx="4068310" cy="25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Modeling</a:t>
            </a:r>
            <a:endParaRPr lang="en-CA" sz="3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268760"/>
            <a:ext cx="5364596" cy="4990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84" y="1088740"/>
            <a:ext cx="4465513" cy="4434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88" y="5522952"/>
            <a:ext cx="2736304" cy="62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2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Calibration</a:t>
            </a:r>
            <a:endParaRPr lang="en-CA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5340" y="1412776"/>
                <a:ext cx="8172907" cy="5084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groupCh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dirty="0" smtClean="0"/>
                  <a:t>: The transformation matrices can be lumped into a calibration matrix at point C. Because a calibration matrix can be obtained from every point along the shaft.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CA" dirty="0" smtClean="0"/>
                  <a:t> is fixed for calibration.</a:t>
                </a:r>
              </a:p>
              <a:p>
                <a:endParaRPr lang="en-CA" dirty="0"/>
              </a:p>
              <a:p>
                <a:r>
                  <a:rPr lang="en-CA" dirty="0" smtClean="0"/>
                  <a:t>Having the normalized signals from the transducer, the calibration matrix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 smtClean="0"/>
                  <a:t> can be used to estimate the wrench at point C as: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 smtClean="0"/>
              </a:p>
              <a:p>
                <a:endParaRPr lang="en-CA" dirty="0" smtClean="0"/>
              </a:p>
              <a:p>
                <a:r>
                  <a:rPr lang="en-CA" dirty="0" smtClean="0"/>
                  <a:t>The modeling equations can be reformatted as below to find the forces and moments at point t.</a:t>
                </a:r>
              </a:p>
              <a:p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CA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1600" dirty="0" smtClean="0"/>
                  <a:t/>
                </a:r>
                <a:br>
                  <a:rPr lang="en-US" sz="1600" dirty="0" smtClean="0"/>
                </a:br>
                <a:endParaRPr lang="en-US" sz="1600" dirty="0" smtClean="0"/>
              </a:p>
              <a:p>
                <a:endParaRPr lang="en-US" sz="1600" dirty="0"/>
              </a:p>
              <a:p>
                <a:r>
                  <a:rPr lang="en-US" sz="1600" dirty="0" smtClean="0"/>
                  <a:t>Additionally: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The parameters for identification are: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CA" sz="1600" dirty="0" smtClean="0"/>
                  <a:t> = 40 parameters</a:t>
                </a:r>
                <a:endParaRPr lang="en-CA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0" y="1412776"/>
                <a:ext cx="8172907" cy="5084341"/>
              </a:xfrm>
              <a:prstGeom prst="rect">
                <a:avLst/>
              </a:prstGeom>
              <a:blipFill>
                <a:blip r:embed="rId2"/>
                <a:stretch>
                  <a:fillRect l="-597" r="-671" b="-7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23" y="1412776"/>
            <a:ext cx="3659496" cy="41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Calibration</a:t>
            </a:r>
            <a:endParaRPr lang="en-CA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5341" y="1412776"/>
                <a:ext cx="4032447" cy="429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600" b="1" dirty="0" smtClean="0"/>
                  <a:t>Reference sensor: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sz="1600" dirty="0" smtClean="0"/>
                  <a:t>ATI </a:t>
                </a:r>
                <a:r>
                  <a:rPr lang="en-CA" sz="1600" dirty="0"/>
                  <a:t>Nano43 </a:t>
                </a:r>
                <a:r>
                  <a:rPr lang="en-CA" sz="1600" dirty="0" smtClean="0"/>
                  <a:t>F/T</a:t>
                </a:r>
              </a:p>
              <a:p>
                <a:r>
                  <a:rPr lang="en-CA" sz="1600" b="1" dirty="0" smtClean="0"/>
                  <a:t>Data collection: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sz="1600" dirty="0" smtClean="0"/>
                  <a:t>Calibration set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sz="1600" dirty="0" smtClean="0"/>
                  <a:t>Test set</a:t>
                </a:r>
              </a:p>
              <a:p>
                <a:r>
                  <a:rPr lang="en-CA" sz="1600" b="1" dirty="0" smtClean="0"/>
                  <a:t>Optimization tool:</a:t>
                </a:r>
              </a:p>
              <a:p>
                <a:pPr marL="285750" indent="-285750">
                  <a:buFontTx/>
                  <a:buChar char="-"/>
                </a:pPr>
                <a:r>
                  <a:rPr lang="en-CA" sz="1600" dirty="0"/>
                  <a:t>MATLAB </a:t>
                </a:r>
                <a:r>
                  <a:rPr lang="en-CA" sz="1600" dirty="0" err="1" smtClean="0"/>
                  <a:t>lsqnonlin</a:t>
                </a:r>
                <a:endParaRPr lang="en-CA" sz="1600" dirty="0" smtClean="0"/>
              </a:p>
              <a:p>
                <a:pPr marL="285750" indent="-285750">
                  <a:buFontTx/>
                  <a:buChar char="-"/>
                </a:pPr>
                <a:r>
                  <a:rPr lang="en-CA" sz="1600" dirty="0" smtClean="0"/>
                  <a:t>Constrained minimization with the constraints below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CA" sz="1600" dirty="0" smtClean="0"/>
                  <a:t>: 0.2 to 10 times the theoretical estimation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sz="1600" b="0" dirty="0" smtClean="0">
                    <a:latin typeface="Cambria Math" panose="02040503050406030204" pitchFamily="18" charset="0"/>
                  </a:rPr>
                  <a:t>: </a:t>
                </a:r>
                <a:r>
                  <a:rPr lang="en-US" sz="1600" dirty="0"/>
                  <a:t>is a function of the constraints defined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b="0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A" sz="1600" dirty="0" smtClean="0"/>
                  <a:t>: 0.4 to 0.5 m</a:t>
                </a:r>
                <a:endParaRPr lang="en-CA" sz="1600" dirty="0"/>
              </a:p>
              <a:p>
                <a:pPr marL="285750" indent="-285750">
                  <a:buFontTx/>
                  <a:buChar char="-"/>
                </a:pPr>
                <a:r>
                  <a:rPr lang="en-CA" sz="1600" dirty="0" err="1"/>
                  <a:t>Multistart</a:t>
                </a:r>
                <a:r>
                  <a:rPr lang="en-CA" sz="1600" dirty="0"/>
                  <a:t> for 50 iterations </a:t>
                </a:r>
                <a:r>
                  <a:rPr lang="en-CA" sz="1600" dirty="0" smtClean="0"/>
                  <a:t>to find the </a:t>
                </a:r>
                <a:r>
                  <a:rPr lang="en-CA" sz="1600" dirty="0"/>
                  <a:t>global minimizer</a:t>
                </a:r>
              </a:p>
              <a:p>
                <a:pPr marL="285750" indent="-285750">
                  <a:buFontTx/>
                  <a:buChar char="-"/>
                </a:pPr>
                <a:endParaRPr lang="en-CA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41" y="1412776"/>
                <a:ext cx="4032447" cy="4297523"/>
              </a:xfrm>
              <a:prstGeom prst="rect">
                <a:avLst/>
              </a:prstGeom>
              <a:blipFill>
                <a:blip r:embed="rId4"/>
                <a:stretch>
                  <a:fillRect l="-755" t="-426" r="-6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116" y="296652"/>
            <a:ext cx="4118412" cy="6120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00" y="691294"/>
            <a:ext cx="255534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85"/>
            <a:ext cx="12192000" cy="57694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195900" y="3320988"/>
            <a:ext cx="1296144" cy="2160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170252" y="3015590"/>
            <a:ext cx="1429804" cy="2978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195900" y="1844824"/>
            <a:ext cx="0" cy="1476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62458" y="3183069"/>
            <a:ext cx="407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x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50248" y="2255398"/>
            <a:ext cx="417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y</a:t>
            </a:r>
            <a:endParaRPr lang="en-CA" sz="4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6432" y="1268760"/>
            <a:ext cx="386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>
                <a:solidFill>
                  <a:srgbClr val="FF0000"/>
                </a:solidFill>
              </a:rPr>
              <a:t>z</a:t>
            </a:r>
            <a:endParaRPr lang="en-CA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18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Calibration</a:t>
            </a:r>
            <a:endParaRPr lang="en-CA" sz="3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6" y="1232756"/>
            <a:ext cx="10058400" cy="484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30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21" y="1088740"/>
            <a:ext cx="9107484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368" y="368660"/>
            <a:ext cx="37804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dirty="0" smtClean="0"/>
              <a:t>Calibration</a:t>
            </a:r>
            <a:endParaRPr lang="en-CA" sz="3400" dirty="0"/>
          </a:p>
        </p:txBody>
      </p:sp>
      <p:sp>
        <p:nvSpPr>
          <p:cNvPr id="2" name="Rectangle 1"/>
          <p:cNvSpPr/>
          <p:nvPr/>
        </p:nvSpPr>
        <p:spPr>
          <a:xfrm>
            <a:off x="2135560" y="4581128"/>
            <a:ext cx="1080120" cy="540060"/>
          </a:xfrm>
          <a:prstGeom prst="rect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4115780" y="4581128"/>
            <a:ext cx="972108" cy="540060"/>
          </a:xfrm>
          <a:prstGeom prst="rect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407368" y="360902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Friction?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35460" y="3969060"/>
            <a:ext cx="1080120" cy="79208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319555" y="3879050"/>
            <a:ext cx="2796225" cy="71137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36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6807</TotalTime>
  <Words>983</Words>
  <Application>Microsoft Office PowerPoint</Application>
  <PresentationFormat>Widescreen</PresentationFormat>
  <Paragraphs>135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Hadi</dc:creator>
  <cp:lastModifiedBy>Amir Hadi</cp:lastModifiedBy>
  <cp:revision>63</cp:revision>
  <dcterms:created xsi:type="dcterms:W3CDTF">2020-11-25T01:15:13Z</dcterms:created>
  <dcterms:modified xsi:type="dcterms:W3CDTF">2020-12-02T18:07:14Z</dcterms:modified>
</cp:coreProperties>
</file>